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Josefin Slab"/>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JosefinSlab-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JosefinSlab-italic.fntdata"/><Relationship Id="rId25" Type="http://schemas.openxmlformats.org/officeDocument/2006/relationships/font" Target="fonts/JosefinSlab-bold.fntdata"/><Relationship Id="rId27" Type="http://schemas.openxmlformats.org/officeDocument/2006/relationships/font" Target="fonts/JosefinSlab-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5.jpg"/><Relationship Id="rId4" Type="http://schemas.openxmlformats.org/officeDocument/2006/relationships/image" Target="../media/image0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5.jpg"/><Relationship Id="rId4" Type="http://schemas.openxmlformats.org/officeDocument/2006/relationships/image" Target="../media/image08.png"/><Relationship Id="rId5" Type="http://schemas.openxmlformats.org/officeDocument/2006/relationships/image" Target="../media/image0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4.jpg"/><Relationship Id="rId4" Type="http://schemas.openxmlformats.org/officeDocument/2006/relationships/image" Target="../media/image0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1.jpg"/><Relationship Id="rId4" Type="http://schemas.openxmlformats.org/officeDocument/2006/relationships/image" Target="../media/image0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1.jpg"/><Relationship Id="rId4" Type="http://schemas.openxmlformats.org/officeDocument/2006/relationships/image" Target="../media/image03.png"/><Relationship Id="rId5" Type="http://schemas.openxmlformats.org/officeDocument/2006/relationships/image" Target="../media/image0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i="1" lang="en">
                <a:latin typeface="Josefin Slab"/>
                <a:ea typeface="Josefin Slab"/>
                <a:cs typeface="Josefin Slab"/>
                <a:sym typeface="Josefin Slab"/>
              </a:rPr>
              <a:t>Digital Arts Summer Homework/Response</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rPr lang="en">
                <a:latin typeface="Josefin Slab"/>
                <a:ea typeface="Josefin Slab"/>
                <a:cs typeface="Josefin Slab"/>
                <a:sym typeface="Josefin Slab"/>
              </a:rPr>
              <a:t>2015-2016</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lang="en">
                <a:latin typeface="Josefin Slab"/>
                <a:ea typeface="Josefin Slab"/>
                <a:cs typeface="Josefin Slab"/>
                <a:sym typeface="Josefin Slab"/>
              </a:rPr>
              <a:t>What makes shapes in clouds? </a:t>
            </a:r>
          </a:p>
          <a:p>
            <a:pPr lvl="0" rtl="0" algn="ctr">
              <a:spcBef>
                <a:spcPts val="0"/>
              </a:spcBef>
              <a:buNone/>
            </a:pPr>
            <a:r>
              <a:rPr lang="en">
                <a:latin typeface="Josefin Slab"/>
                <a:ea typeface="Josefin Slab"/>
                <a:cs typeface="Josefin Slab"/>
                <a:sym typeface="Josefin Slab"/>
              </a:rPr>
              <a:t> </a:t>
            </a:r>
          </a:p>
        </p:txBody>
      </p:sp>
      <p:sp>
        <p:nvSpPr>
          <p:cNvPr id="114" name="Shape 114"/>
          <p:cNvSpPr txBox="1"/>
          <p:nvPr>
            <p:ph idx="1" type="body"/>
          </p:nvPr>
        </p:nvSpPr>
        <p:spPr>
          <a:xfrm>
            <a:off x="311700" y="1152475"/>
            <a:ext cx="3099900" cy="3416400"/>
          </a:xfrm>
          <a:prstGeom prst="rect">
            <a:avLst/>
          </a:prstGeom>
        </p:spPr>
        <p:txBody>
          <a:bodyPr anchorCtr="0" anchor="t" bIns="91425" lIns="91425" rIns="91425" tIns="91425">
            <a:noAutofit/>
          </a:bodyPr>
          <a:lstStyle/>
          <a:p>
            <a:pPr lvl="0" rtl="0">
              <a:spcBef>
                <a:spcPts val="0"/>
              </a:spcBef>
              <a:buNone/>
            </a:pPr>
            <a:r>
              <a:rPr lang="en">
                <a:latin typeface="Josefin Slab"/>
                <a:ea typeface="Josefin Slab"/>
                <a:cs typeface="Josefin Slab"/>
                <a:sym typeface="Josefin Slab"/>
              </a:rPr>
              <a:t>In this photo I took, some clouds could be defined as shapes. </a:t>
            </a:r>
          </a:p>
        </p:txBody>
      </p:sp>
      <p:pic>
        <p:nvPicPr>
          <p:cNvPr id="115" name="Shape 115"/>
          <p:cNvPicPr preferRelativeResize="0"/>
          <p:nvPr/>
        </p:nvPicPr>
        <p:blipFill>
          <a:blip r:embed="rId3">
            <a:alphaModFix/>
          </a:blip>
          <a:stretch>
            <a:fillRect/>
          </a:stretch>
        </p:blipFill>
        <p:spPr>
          <a:xfrm>
            <a:off x="3707700" y="1152475"/>
            <a:ext cx="5124597" cy="34163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lang="en">
                <a:latin typeface="Josefin Slab"/>
                <a:ea typeface="Josefin Slab"/>
                <a:cs typeface="Josefin Slab"/>
                <a:sym typeface="Josefin Slab"/>
              </a:rPr>
              <a:t>What makes shapes in clouds? </a:t>
            </a:r>
          </a:p>
          <a:p>
            <a:pPr lvl="0" rtl="0" algn="ctr">
              <a:spcBef>
                <a:spcPts val="0"/>
              </a:spcBef>
              <a:buNone/>
            </a:pPr>
            <a:r>
              <a:rPr lang="en">
                <a:latin typeface="Josefin Slab"/>
                <a:ea typeface="Josefin Slab"/>
                <a:cs typeface="Josefin Slab"/>
                <a:sym typeface="Josefin Slab"/>
              </a:rPr>
              <a:t> </a:t>
            </a:r>
          </a:p>
        </p:txBody>
      </p:sp>
      <p:sp>
        <p:nvSpPr>
          <p:cNvPr id="121" name="Shape 121"/>
          <p:cNvSpPr txBox="1"/>
          <p:nvPr>
            <p:ph idx="1" type="body"/>
          </p:nvPr>
        </p:nvSpPr>
        <p:spPr>
          <a:xfrm>
            <a:off x="311700" y="1152475"/>
            <a:ext cx="3099900" cy="3416400"/>
          </a:xfrm>
          <a:prstGeom prst="rect">
            <a:avLst/>
          </a:prstGeom>
        </p:spPr>
        <p:txBody>
          <a:bodyPr anchorCtr="0" anchor="t" bIns="91425" lIns="91425" rIns="91425" tIns="91425">
            <a:noAutofit/>
          </a:bodyPr>
          <a:lstStyle/>
          <a:p>
            <a:pPr lvl="0" rtl="0">
              <a:spcBef>
                <a:spcPts val="0"/>
              </a:spcBef>
              <a:buNone/>
            </a:pPr>
            <a:r>
              <a:rPr lang="en">
                <a:latin typeface="Josefin Slab"/>
                <a:ea typeface="Josefin Slab"/>
                <a:cs typeface="Josefin Slab"/>
                <a:sym typeface="Josefin Slab"/>
              </a:rPr>
              <a:t>In this photo I took, some clouds could be defined as shapes. </a:t>
            </a:r>
          </a:p>
        </p:txBody>
      </p:sp>
      <p:pic>
        <p:nvPicPr>
          <p:cNvPr id="122" name="Shape 122"/>
          <p:cNvPicPr preferRelativeResize="0"/>
          <p:nvPr/>
        </p:nvPicPr>
        <p:blipFill>
          <a:blip r:embed="rId3">
            <a:alphaModFix/>
          </a:blip>
          <a:stretch>
            <a:fillRect/>
          </a:stretch>
        </p:blipFill>
        <p:spPr>
          <a:xfrm>
            <a:off x="3707700" y="1152475"/>
            <a:ext cx="5124597" cy="3416398"/>
          </a:xfrm>
          <a:prstGeom prst="rect">
            <a:avLst/>
          </a:prstGeom>
          <a:noFill/>
          <a:ln>
            <a:noFill/>
          </a:ln>
        </p:spPr>
      </p:pic>
      <p:pic>
        <p:nvPicPr>
          <p:cNvPr id="123" name="Shape 123"/>
          <p:cNvPicPr preferRelativeResize="0"/>
          <p:nvPr/>
        </p:nvPicPr>
        <p:blipFill>
          <a:blip r:embed="rId4">
            <a:alphaModFix/>
          </a:blip>
          <a:stretch>
            <a:fillRect/>
          </a:stretch>
        </p:blipFill>
        <p:spPr>
          <a:xfrm>
            <a:off x="3707700" y="1152474"/>
            <a:ext cx="5124600" cy="34139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lang="en">
                <a:latin typeface="Josefin Slab"/>
                <a:ea typeface="Josefin Slab"/>
                <a:cs typeface="Josefin Slab"/>
                <a:sym typeface="Josefin Slab"/>
              </a:rPr>
              <a:t>What makes shapes in clouds? </a:t>
            </a:r>
          </a:p>
          <a:p>
            <a:pPr lvl="0" rtl="0" algn="ctr">
              <a:spcBef>
                <a:spcPts val="0"/>
              </a:spcBef>
              <a:buNone/>
            </a:pPr>
            <a:r>
              <a:rPr lang="en">
                <a:latin typeface="Josefin Slab"/>
                <a:ea typeface="Josefin Slab"/>
                <a:cs typeface="Josefin Slab"/>
                <a:sym typeface="Josefin Slab"/>
              </a:rPr>
              <a:t> </a:t>
            </a:r>
          </a:p>
        </p:txBody>
      </p:sp>
      <p:sp>
        <p:nvSpPr>
          <p:cNvPr id="129" name="Shape 129"/>
          <p:cNvSpPr txBox="1"/>
          <p:nvPr>
            <p:ph idx="1" type="body"/>
          </p:nvPr>
        </p:nvSpPr>
        <p:spPr>
          <a:xfrm>
            <a:off x="311700" y="1152475"/>
            <a:ext cx="3099900" cy="3416400"/>
          </a:xfrm>
          <a:prstGeom prst="rect">
            <a:avLst/>
          </a:prstGeom>
        </p:spPr>
        <p:txBody>
          <a:bodyPr anchorCtr="0" anchor="t" bIns="91425" lIns="91425" rIns="91425" tIns="91425">
            <a:noAutofit/>
          </a:bodyPr>
          <a:lstStyle/>
          <a:p>
            <a:pPr lvl="0">
              <a:spcBef>
                <a:spcPts val="0"/>
              </a:spcBef>
              <a:buNone/>
            </a:pPr>
            <a:r>
              <a:rPr lang="en">
                <a:latin typeface="Josefin Slab"/>
                <a:ea typeface="Josefin Slab"/>
                <a:cs typeface="Josefin Slab"/>
                <a:sym typeface="Josefin Slab"/>
              </a:rPr>
              <a:t>In this photo I took, some clouds could be defined as shapes. </a:t>
            </a:r>
          </a:p>
          <a:p>
            <a:pPr lvl="0" rtl="0">
              <a:spcBef>
                <a:spcPts val="0"/>
              </a:spcBef>
              <a:buNone/>
            </a:pPr>
            <a:r>
              <a:rPr lang="en">
                <a:latin typeface="Josefin Slab"/>
                <a:ea typeface="Josefin Slab"/>
                <a:cs typeface="Josefin Slab"/>
                <a:sym typeface="Josefin Slab"/>
              </a:rPr>
              <a:t>She and I both saw a bird with a crown in this one.</a:t>
            </a:r>
          </a:p>
        </p:txBody>
      </p:sp>
      <p:pic>
        <p:nvPicPr>
          <p:cNvPr id="130" name="Shape 130"/>
          <p:cNvPicPr preferRelativeResize="0"/>
          <p:nvPr/>
        </p:nvPicPr>
        <p:blipFill>
          <a:blip r:embed="rId3">
            <a:alphaModFix/>
          </a:blip>
          <a:stretch>
            <a:fillRect/>
          </a:stretch>
        </p:blipFill>
        <p:spPr>
          <a:xfrm>
            <a:off x="3707700" y="1152475"/>
            <a:ext cx="5124597" cy="3416398"/>
          </a:xfrm>
          <a:prstGeom prst="rect">
            <a:avLst/>
          </a:prstGeom>
          <a:noFill/>
          <a:ln>
            <a:noFill/>
          </a:ln>
        </p:spPr>
      </p:pic>
      <p:pic>
        <p:nvPicPr>
          <p:cNvPr id="131" name="Shape 131"/>
          <p:cNvPicPr preferRelativeResize="0"/>
          <p:nvPr/>
        </p:nvPicPr>
        <p:blipFill>
          <a:blip r:embed="rId4">
            <a:alphaModFix/>
          </a:blip>
          <a:stretch>
            <a:fillRect/>
          </a:stretch>
        </p:blipFill>
        <p:spPr>
          <a:xfrm>
            <a:off x="3707700" y="1152474"/>
            <a:ext cx="5124600" cy="3413968"/>
          </a:xfrm>
          <a:prstGeom prst="rect">
            <a:avLst/>
          </a:prstGeom>
          <a:noFill/>
          <a:ln>
            <a:noFill/>
          </a:ln>
        </p:spPr>
      </p:pic>
      <p:pic>
        <p:nvPicPr>
          <p:cNvPr id="132" name="Shape 132"/>
          <p:cNvPicPr preferRelativeResize="0"/>
          <p:nvPr/>
        </p:nvPicPr>
        <p:blipFill>
          <a:blip r:embed="rId5">
            <a:alphaModFix/>
          </a:blip>
          <a:stretch>
            <a:fillRect/>
          </a:stretch>
        </p:blipFill>
        <p:spPr>
          <a:xfrm>
            <a:off x="3706775" y="1152475"/>
            <a:ext cx="5124599" cy="3413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lang="en">
                <a:latin typeface="Josefin Slab"/>
                <a:ea typeface="Josefin Slab"/>
                <a:cs typeface="Josefin Slab"/>
                <a:sym typeface="Josefin Slab"/>
              </a:rPr>
              <a:t>What makes shapes in clouds? </a:t>
            </a:r>
          </a:p>
          <a:p>
            <a:pPr lvl="0" rtl="0" algn="ctr">
              <a:spcBef>
                <a:spcPts val="0"/>
              </a:spcBef>
              <a:buNone/>
            </a:pPr>
            <a:r>
              <a:rPr lang="en">
                <a:latin typeface="Josefin Slab"/>
                <a:ea typeface="Josefin Slab"/>
                <a:cs typeface="Josefin Slab"/>
                <a:sym typeface="Josefin Slab"/>
              </a:rPr>
              <a:t> </a:t>
            </a:r>
          </a:p>
        </p:txBody>
      </p:sp>
      <p:pic>
        <p:nvPicPr>
          <p:cNvPr id="138" name="Shape 138"/>
          <p:cNvPicPr preferRelativeResize="0"/>
          <p:nvPr/>
        </p:nvPicPr>
        <p:blipFill>
          <a:blip r:embed="rId3">
            <a:alphaModFix/>
          </a:blip>
          <a:stretch>
            <a:fillRect/>
          </a:stretch>
        </p:blipFill>
        <p:spPr>
          <a:xfrm>
            <a:off x="3707700" y="1152475"/>
            <a:ext cx="5124597" cy="3416398"/>
          </a:xfrm>
          <a:prstGeom prst="rect">
            <a:avLst/>
          </a:prstGeom>
          <a:noFill/>
          <a:ln>
            <a:noFill/>
          </a:ln>
        </p:spPr>
      </p:pic>
      <p:sp>
        <p:nvSpPr>
          <p:cNvPr id="139" name="Shape 139"/>
          <p:cNvSpPr txBox="1"/>
          <p:nvPr>
            <p:ph idx="1" type="body"/>
          </p:nvPr>
        </p:nvSpPr>
        <p:spPr>
          <a:xfrm>
            <a:off x="311700" y="1152475"/>
            <a:ext cx="3099900" cy="3416400"/>
          </a:xfrm>
          <a:prstGeom prst="rect">
            <a:avLst/>
          </a:prstGeom>
        </p:spPr>
        <p:txBody>
          <a:bodyPr anchorCtr="0" anchor="t" bIns="91425" lIns="91425" rIns="91425" tIns="91425">
            <a:noAutofit/>
          </a:bodyPr>
          <a:lstStyle/>
          <a:p>
            <a:pPr lvl="0" rtl="0">
              <a:spcBef>
                <a:spcPts val="0"/>
              </a:spcBef>
              <a:buNone/>
            </a:pPr>
            <a:r>
              <a:rPr lang="en">
                <a:latin typeface="Josefin Slab"/>
                <a:ea typeface="Josefin Slab"/>
                <a:cs typeface="Josefin Slab"/>
                <a:sym typeface="Josefin Slab"/>
              </a:rPr>
              <a:t>In this photo I took, some clouds could be defined as shapes. </a:t>
            </a:r>
          </a:p>
          <a:p>
            <a:pPr lvl="0" rtl="0">
              <a:spcBef>
                <a:spcPts val="0"/>
              </a:spcBef>
              <a:buNone/>
            </a:pPr>
            <a:r>
              <a:rPr lang="en">
                <a:latin typeface="Josefin Slab"/>
                <a:ea typeface="Josefin Slab"/>
                <a:cs typeface="Josefin Slab"/>
                <a:sym typeface="Josefin Slab"/>
              </a:rPr>
              <a:t>She and I both saw a bird with a crown in this one.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2285400"/>
            <a:ext cx="8520600" cy="572700"/>
          </a:xfrm>
          <a:prstGeom prst="rect">
            <a:avLst/>
          </a:prstGeom>
        </p:spPr>
        <p:txBody>
          <a:bodyPr anchorCtr="0" anchor="t" bIns="91425" lIns="91425" rIns="91425" tIns="91425">
            <a:noAutofit/>
          </a:bodyPr>
          <a:lstStyle/>
          <a:p>
            <a:pPr lvl="0" rtl="0" algn="ctr">
              <a:spcBef>
                <a:spcPts val="0"/>
              </a:spcBef>
              <a:buNone/>
            </a:pPr>
            <a:r>
              <a:rPr lang="en" sz="3600">
                <a:latin typeface="Josefin Slab"/>
                <a:ea typeface="Josefin Slab"/>
                <a:cs typeface="Josefin Slab"/>
                <a:sym typeface="Josefin Slab"/>
              </a:rPr>
              <a:t>What is the color of water?</a:t>
            </a:r>
          </a:p>
          <a:p>
            <a:pPr lvl="0" rt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latin typeface="Josefin Slab"/>
                <a:ea typeface="Josefin Slab"/>
                <a:cs typeface="Josefin Slab"/>
                <a:sym typeface="Josefin Slab"/>
              </a:rPr>
              <a:t>What is the color of water? </a:t>
            </a:r>
          </a:p>
        </p:txBody>
      </p:sp>
      <p:sp>
        <p:nvSpPr>
          <p:cNvPr id="150" name="Shape 15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latin typeface="Josefin Slab"/>
                <a:ea typeface="Josefin Slab"/>
                <a:cs typeface="Josefin Slab"/>
                <a:sym typeface="Josefin Slab"/>
              </a:rPr>
              <a:t>Well, asking what the color of water is basically is asking what the color of a mirror is, just more complicated. Unlike a mirror, water not only slightly reflects the light hitting it, but also poses as the color behind and to the sides of it. Most people say that the color of water is blue. Well, it that is true, then...</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latin typeface="Josefin Slab"/>
                <a:ea typeface="Josefin Slab"/>
                <a:cs typeface="Josefin Slab"/>
                <a:sym typeface="Josefin Slab"/>
              </a:rPr>
              <a:t>What is the color of water? </a:t>
            </a:r>
          </a:p>
        </p:txBody>
      </p:sp>
      <p:sp>
        <p:nvSpPr>
          <p:cNvPr id="156" name="Shape 156"/>
          <p:cNvSpPr txBox="1"/>
          <p:nvPr>
            <p:ph idx="1" type="body"/>
          </p:nvPr>
        </p:nvSpPr>
        <p:spPr>
          <a:xfrm>
            <a:off x="623400" y="2089825"/>
            <a:ext cx="8520600" cy="802800"/>
          </a:xfrm>
          <a:prstGeom prst="rect">
            <a:avLst/>
          </a:prstGeom>
        </p:spPr>
        <p:txBody>
          <a:bodyPr anchorCtr="0" anchor="t" bIns="91425" lIns="91425" rIns="91425" tIns="91425">
            <a:noAutofit/>
          </a:bodyPr>
          <a:lstStyle/>
          <a:p>
            <a:pPr indent="0" lvl="0" marL="4114800" rtl="0" algn="l">
              <a:spcBef>
                <a:spcPts val="0"/>
              </a:spcBef>
              <a:buNone/>
            </a:pPr>
            <a:r>
              <a:rPr lang="en">
                <a:latin typeface="Josefin Slab"/>
                <a:ea typeface="Josefin Slab"/>
                <a:cs typeface="Josefin Slab"/>
                <a:sym typeface="Josefin Slab"/>
              </a:rPr>
              <a:t>t</a:t>
            </a:r>
            <a:r>
              <a:rPr lang="en">
                <a:latin typeface="Josefin Slab"/>
                <a:ea typeface="Josefin Slab"/>
                <a:cs typeface="Josefin Slab"/>
                <a:sym typeface="Josefin Slab"/>
              </a:rPr>
              <a:t>hen why is it light orange and purple here? </a:t>
            </a:r>
          </a:p>
        </p:txBody>
      </p:sp>
      <p:pic>
        <p:nvPicPr>
          <p:cNvPr id="157" name="Shape 157"/>
          <p:cNvPicPr preferRelativeResize="0"/>
          <p:nvPr/>
        </p:nvPicPr>
        <p:blipFill>
          <a:blip r:embed="rId3">
            <a:alphaModFix/>
          </a:blip>
          <a:stretch>
            <a:fillRect/>
          </a:stretch>
        </p:blipFill>
        <p:spPr>
          <a:xfrm>
            <a:off x="311700" y="1483725"/>
            <a:ext cx="4306203" cy="28708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latin typeface="Josefin Slab"/>
                <a:ea typeface="Josefin Slab"/>
                <a:cs typeface="Josefin Slab"/>
                <a:sym typeface="Josefin Slab"/>
              </a:rPr>
              <a:t>What is the color of water? </a:t>
            </a:r>
          </a:p>
        </p:txBody>
      </p:sp>
      <p:sp>
        <p:nvSpPr>
          <p:cNvPr id="163" name="Shape 163"/>
          <p:cNvSpPr txBox="1"/>
          <p:nvPr>
            <p:ph idx="1" type="body"/>
          </p:nvPr>
        </p:nvSpPr>
        <p:spPr>
          <a:xfrm>
            <a:off x="623400" y="2089825"/>
            <a:ext cx="8520600" cy="802800"/>
          </a:xfrm>
          <a:prstGeom prst="rect">
            <a:avLst/>
          </a:prstGeom>
        </p:spPr>
        <p:txBody>
          <a:bodyPr anchorCtr="0" anchor="t" bIns="91425" lIns="91425" rIns="91425" tIns="91425">
            <a:noAutofit/>
          </a:bodyPr>
          <a:lstStyle/>
          <a:p>
            <a:pPr indent="0" lvl="0" marL="4114800" rtl="0" algn="l">
              <a:spcBef>
                <a:spcPts val="0"/>
              </a:spcBef>
              <a:buNone/>
            </a:pPr>
            <a:r>
              <a:rPr lang="en">
                <a:latin typeface="Josefin Slab"/>
                <a:ea typeface="Josefin Slab"/>
                <a:cs typeface="Josefin Slab"/>
                <a:sym typeface="Josefin Slab"/>
              </a:rPr>
              <a:t>then why is it bright orange and cyan with black highlights here? </a:t>
            </a:r>
          </a:p>
        </p:txBody>
      </p:sp>
      <p:pic>
        <p:nvPicPr>
          <p:cNvPr id="164" name="Shape 164"/>
          <p:cNvPicPr preferRelativeResize="0"/>
          <p:nvPr/>
        </p:nvPicPr>
        <p:blipFill>
          <a:blip r:embed="rId3">
            <a:alphaModFix/>
          </a:blip>
          <a:stretch>
            <a:fillRect/>
          </a:stretch>
        </p:blipFill>
        <p:spPr>
          <a:xfrm>
            <a:off x="311700" y="1483725"/>
            <a:ext cx="4306203" cy="2870802"/>
          </a:xfrm>
          <a:prstGeom prst="rect">
            <a:avLst/>
          </a:prstGeom>
          <a:noFill/>
          <a:ln>
            <a:noFill/>
          </a:ln>
        </p:spPr>
      </p:pic>
      <p:pic>
        <p:nvPicPr>
          <p:cNvPr id="165" name="Shape 165"/>
          <p:cNvPicPr preferRelativeResize="0"/>
          <p:nvPr/>
        </p:nvPicPr>
        <p:blipFill>
          <a:blip r:embed="rId4">
            <a:alphaModFix/>
          </a:blip>
          <a:stretch>
            <a:fillRect/>
          </a:stretch>
        </p:blipFill>
        <p:spPr>
          <a:xfrm>
            <a:off x="311700" y="1483725"/>
            <a:ext cx="4306203" cy="287078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latin typeface="Josefin Slab"/>
                <a:ea typeface="Josefin Slab"/>
                <a:cs typeface="Josefin Slab"/>
                <a:sym typeface="Josefin Slab"/>
              </a:rPr>
              <a:t>What is the color of water? </a:t>
            </a:r>
          </a:p>
          <a:p>
            <a:pPr lvl="0">
              <a:spcBef>
                <a:spcPts val="0"/>
              </a:spcBef>
              <a:buNone/>
            </a:pPr>
            <a:r>
              <a:t/>
            </a:r>
            <a:endParaRPr/>
          </a:p>
        </p:txBody>
      </p:sp>
      <p:sp>
        <p:nvSpPr>
          <p:cNvPr id="171" name="Shape 171"/>
          <p:cNvSpPr txBox="1"/>
          <p:nvPr>
            <p:ph idx="1" type="body"/>
          </p:nvPr>
        </p:nvSpPr>
        <p:spPr>
          <a:xfrm>
            <a:off x="311700" y="1152475"/>
            <a:ext cx="3035400" cy="3416400"/>
          </a:xfrm>
          <a:prstGeom prst="rect">
            <a:avLst/>
          </a:prstGeom>
        </p:spPr>
        <p:txBody>
          <a:bodyPr anchorCtr="0" anchor="t" bIns="91425" lIns="91425" rIns="91425" tIns="91425">
            <a:noAutofit/>
          </a:bodyPr>
          <a:lstStyle/>
          <a:p>
            <a:pPr lvl="0">
              <a:spcBef>
                <a:spcPts val="0"/>
              </a:spcBef>
              <a:buNone/>
            </a:pPr>
            <a:r>
              <a:rPr lang="en">
                <a:latin typeface="Josefin Slab"/>
                <a:ea typeface="Josefin Slab"/>
                <a:cs typeface="Josefin Slab"/>
                <a:sym typeface="Josefin Slab"/>
              </a:rPr>
              <a:t>With such an ever changing and fast paced world around us, water is never really one color. It is an abundance of colors and light fused into one when a situation calls for it . </a:t>
            </a:r>
          </a:p>
        </p:txBody>
      </p:sp>
      <p:pic>
        <p:nvPicPr>
          <p:cNvPr id="172" name="Shape 172"/>
          <p:cNvPicPr preferRelativeResize="0"/>
          <p:nvPr/>
        </p:nvPicPr>
        <p:blipFill>
          <a:blip r:embed="rId3">
            <a:alphaModFix/>
          </a:blip>
          <a:stretch>
            <a:fillRect/>
          </a:stretch>
        </p:blipFill>
        <p:spPr>
          <a:xfrm>
            <a:off x="3707700" y="1152475"/>
            <a:ext cx="5124597" cy="34163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2285400"/>
            <a:ext cx="8520600" cy="572700"/>
          </a:xfrm>
          <a:prstGeom prst="rect">
            <a:avLst/>
          </a:prstGeom>
        </p:spPr>
        <p:txBody>
          <a:bodyPr anchorCtr="0" anchor="t" bIns="91425" lIns="91425" rIns="91425" tIns="91425">
            <a:noAutofit/>
          </a:bodyPr>
          <a:lstStyle/>
          <a:p>
            <a:pPr lvl="0" algn="ctr">
              <a:spcBef>
                <a:spcPts val="0"/>
              </a:spcBef>
              <a:buNone/>
            </a:pPr>
            <a:r>
              <a:rPr lang="en" sz="3600">
                <a:latin typeface="Josefin Slab"/>
                <a:ea typeface="Josefin Slab"/>
                <a:cs typeface="Josefin Slab"/>
                <a:sym typeface="Josefin Slab"/>
              </a:rPr>
              <a:t>~ Fin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311700" y="2285400"/>
            <a:ext cx="8520600" cy="572700"/>
          </a:xfrm>
          <a:prstGeom prst="rect">
            <a:avLst/>
          </a:prstGeom>
        </p:spPr>
        <p:txBody>
          <a:bodyPr anchorCtr="0" anchor="t" bIns="91425" lIns="91425" rIns="91425" tIns="91425">
            <a:noAutofit/>
          </a:bodyPr>
          <a:lstStyle/>
          <a:p>
            <a:pPr lvl="0" algn="ctr">
              <a:spcBef>
                <a:spcPts val="0"/>
              </a:spcBef>
              <a:buNone/>
            </a:pPr>
            <a:r>
              <a:rPr lang="en" sz="3600">
                <a:latin typeface="Josefin Slab"/>
                <a:ea typeface="Josefin Slab"/>
                <a:cs typeface="Josefin Slab"/>
                <a:sym typeface="Josefin Slab"/>
              </a:rPr>
              <a:t>What makes shapes in clouds? </a:t>
            </a: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latin typeface="Josefin Slab"/>
                <a:ea typeface="Josefin Slab"/>
                <a:cs typeface="Josefin Slab"/>
                <a:sym typeface="Josefin Slab"/>
              </a:rPr>
              <a:t>What makes shapes in clouds? </a:t>
            </a:r>
          </a:p>
        </p:txBody>
      </p:sp>
      <p:sp>
        <p:nvSpPr>
          <p:cNvPr id="66" name="Shape 6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a:latin typeface="Josefin Slab"/>
                <a:ea typeface="Josefin Slab"/>
                <a:cs typeface="Josefin Slab"/>
                <a:sym typeface="Josefin Slab"/>
              </a:rPr>
              <a:t>Our minds, as humans, are set to detect and categorize everything that happens around us. We try to understand everything that doesn't make since and desperately seek to define it. This "reflex," if you will, is a large reason why we see patterns, shapes and different forms in a puff of water vapor. This instinct is called "Pareidolia" and is defined as a "psychological phenomenon involving a stimulus (an image or a sound) wherein the mind perceives a familiar pattern of something where none actually exists." That basically means that because our minds are always racing to find familiar objects and shapes, sometimes it will create some out of nothing.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lang="en">
                <a:latin typeface="Josefin Slab"/>
                <a:ea typeface="Josefin Slab"/>
                <a:cs typeface="Josefin Slab"/>
                <a:sym typeface="Josefin Slab"/>
              </a:rPr>
              <a:t>What makes shapes in clouds? </a:t>
            </a:r>
          </a:p>
          <a:p>
            <a:pPr lvl="0" rtl="0" algn="ctr">
              <a:spcBef>
                <a:spcPts val="0"/>
              </a:spcBef>
              <a:buNone/>
            </a:pPr>
            <a:r>
              <a:rPr lang="en">
                <a:latin typeface="Josefin Slab"/>
                <a:ea typeface="Josefin Slab"/>
                <a:cs typeface="Josefin Slab"/>
                <a:sym typeface="Josefin Slab"/>
              </a:rPr>
              <a:t> </a:t>
            </a:r>
          </a:p>
        </p:txBody>
      </p:sp>
      <p:pic>
        <p:nvPicPr>
          <p:cNvPr id="72" name="Shape 72"/>
          <p:cNvPicPr preferRelativeResize="0"/>
          <p:nvPr/>
        </p:nvPicPr>
        <p:blipFill>
          <a:blip r:embed="rId3">
            <a:alphaModFix/>
          </a:blip>
          <a:stretch>
            <a:fillRect/>
          </a:stretch>
        </p:blipFill>
        <p:spPr>
          <a:xfrm>
            <a:off x="449487" y="1113912"/>
            <a:ext cx="4606625" cy="34549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lang="en">
                <a:latin typeface="Josefin Slab"/>
                <a:ea typeface="Josefin Slab"/>
                <a:cs typeface="Josefin Slab"/>
                <a:sym typeface="Josefin Slab"/>
              </a:rPr>
              <a:t>What makes shapes in clouds? </a:t>
            </a:r>
          </a:p>
          <a:p>
            <a:pPr lvl="0" rtl="0" algn="ctr">
              <a:spcBef>
                <a:spcPts val="0"/>
              </a:spcBef>
              <a:buNone/>
            </a:pPr>
            <a:r>
              <a:rPr lang="en">
                <a:latin typeface="Josefin Slab"/>
                <a:ea typeface="Josefin Slab"/>
                <a:cs typeface="Josefin Slab"/>
                <a:sym typeface="Josefin Slab"/>
              </a:rPr>
              <a:t> </a:t>
            </a:r>
          </a:p>
        </p:txBody>
      </p:sp>
      <p:sp>
        <p:nvSpPr>
          <p:cNvPr id="78" name="Shape 78"/>
          <p:cNvSpPr txBox="1"/>
          <p:nvPr>
            <p:ph idx="1" type="body"/>
          </p:nvPr>
        </p:nvSpPr>
        <p:spPr>
          <a:xfrm>
            <a:off x="5299375" y="1152475"/>
            <a:ext cx="3532800" cy="3416400"/>
          </a:xfrm>
          <a:prstGeom prst="rect">
            <a:avLst/>
          </a:prstGeom>
        </p:spPr>
        <p:txBody>
          <a:bodyPr anchorCtr="0" anchor="t" bIns="91425" lIns="91425" rIns="91425" tIns="91425">
            <a:noAutofit/>
          </a:bodyPr>
          <a:lstStyle/>
          <a:p>
            <a:pPr lvl="0" rtl="0">
              <a:spcBef>
                <a:spcPts val="0"/>
              </a:spcBef>
              <a:buNone/>
            </a:pPr>
            <a:r>
              <a:rPr lang="en"/>
              <a:t>In this photo of a cumulus cloud at midday, many different interpretations could be put forward. </a:t>
            </a:r>
          </a:p>
        </p:txBody>
      </p:sp>
      <p:pic>
        <p:nvPicPr>
          <p:cNvPr id="79" name="Shape 79"/>
          <p:cNvPicPr preferRelativeResize="0"/>
          <p:nvPr/>
        </p:nvPicPr>
        <p:blipFill>
          <a:blip r:embed="rId3">
            <a:alphaModFix/>
          </a:blip>
          <a:stretch>
            <a:fillRect/>
          </a:stretch>
        </p:blipFill>
        <p:spPr>
          <a:xfrm>
            <a:off x="449487" y="1113912"/>
            <a:ext cx="4606625" cy="34549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lang="en">
                <a:latin typeface="Josefin Slab"/>
                <a:ea typeface="Josefin Slab"/>
                <a:cs typeface="Josefin Slab"/>
                <a:sym typeface="Josefin Slab"/>
              </a:rPr>
              <a:t>What makes shapes in clouds? </a:t>
            </a:r>
          </a:p>
          <a:p>
            <a:pPr lvl="0" rtl="0" algn="ctr">
              <a:spcBef>
                <a:spcPts val="0"/>
              </a:spcBef>
              <a:buNone/>
            </a:pPr>
            <a:r>
              <a:rPr lang="en">
                <a:latin typeface="Josefin Slab"/>
                <a:ea typeface="Josefin Slab"/>
                <a:cs typeface="Josefin Slab"/>
                <a:sym typeface="Josefin Slab"/>
              </a:rPr>
              <a:t> </a:t>
            </a:r>
          </a:p>
        </p:txBody>
      </p:sp>
      <p:sp>
        <p:nvSpPr>
          <p:cNvPr id="85" name="Shape 85"/>
          <p:cNvSpPr txBox="1"/>
          <p:nvPr>
            <p:ph idx="1" type="body"/>
          </p:nvPr>
        </p:nvSpPr>
        <p:spPr>
          <a:xfrm>
            <a:off x="5299375" y="1152475"/>
            <a:ext cx="3532800" cy="3416400"/>
          </a:xfrm>
          <a:prstGeom prst="rect">
            <a:avLst/>
          </a:prstGeom>
        </p:spPr>
        <p:txBody>
          <a:bodyPr anchorCtr="0" anchor="t" bIns="91425" lIns="91425" rIns="91425" tIns="91425">
            <a:noAutofit/>
          </a:bodyPr>
          <a:lstStyle/>
          <a:p>
            <a:pPr lvl="0">
              <a:spcBef>
                <a:spcPts val="0"/>
              </a:spcBef>
              <a:buNone/>
            </a:pPr>
            <a:r>
              <a:rPr lang="en"/>
              <a:t>In this photo of a cumulus cloud at midday, many different interpretations could be put forward. </a:t>
            </a:r>
          </a:p>
          <a:p>
            <a:pPr lvl="0" rtl="0">
              <a:spcBef>
                <a:spcPts val="0"/>
              </a:spcBef>
              <a:buNone/>
            </a:pPr>
            <a:r>
              <a:rPr lang="en"/>
              <a:t>My seven year old neighbor saw it as a monster doing a handstand</a:t>
            </a:r>
          </a:p>
          <a:p>
            <a:pPr lvl="0" rtl="0">
              <a:spcBef>
                <a:spcPts val="0"/>
              </a:spcBef>
              <a:buNone/>
            </a:pPr>
            <a:r>
              <a:t/>
            </a:r>
            <a:endParaRPr/>
          </a:p>
        </p:txBody>
      </p:sp>
      <p:pic>
        <p:nvPicPr>
          <p:cNvPr id="86" name="Shape 86"/>
          <p:cNvPicPr preferRelativeResize="0"/>
          <p:nvPr/>
        </p:nvPicPr>
        <p:blipFill>
          <a:blip r:embed="rId3">
            <a:alphaModFix/>
          </a:blip>
          <a:stretch>
            <a:fillRect/>
          </a:stretch>
        </p:blipFill>
        <p:spPr>
          <a:xfrm>
            <a:off x="449487" y="1113912"/>
            <a:ext cx="4606625" cy="3454974"/>
          </a:xfrm>
          <a:prstGeom prst="rect">
            <a:avLst/>
          </a:prstGeom>
          <a:noFill/>
          <a:ln>
            <a:noFill/>
          </a:ln>
        </p:spPr>
      </p:pic>
      <p:pic>
        <p:nvPicPr>
          <p:cNvPr id="87" name="Shape 87"/>
          <p:cNvPicPr preferRelativeResize="0"/>
          <p:nvPr/>
        </p:nvPicPr>
        <p:blipFill>
          <a:blip r:embed="rId4">
            <a:alphaModFix/>
          </a:blip>
          <a:stretch>
            <a:fillRect/>
          </a:stretch>
        </p:blipFill>
        <p:spPr>
          <a:xfrm>
            <a:off x="450225" y="1113900"/>
            <a:ext cx="4606650" cy="34549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lang="en">
                <a:latin typeface="Josefin Slab"/>
                <a:ea typeface="Josefin Slab"/>
                <a:cs typeface="Josefin Slab"/>
                <a:sym typeface="Josefin Slab"/>
              </a:rPr>
              <a:t>What makes shapes in clouds? </a:t>
            </a:r>
          </a:p>
          <a:p>
            <a:pPr lvl="0" rtl="0" algn="ctr">
              <a:spcBef>
                <a:spcPts val="0"/>
              </a:spcBef>
              <a:buNone/>
            </a:pPr>
            <a:r>
              <a:rPr lang="en">
                <a:latin typeface="Josefin Slab"/>
                <a:ea typeface="Josefin Slab"/>
                <a:cs typeface="Josefin Slab"/>
                <a:sym typeface="Josefin Slab"/>
              </a:rPr>
              <a:t> </a:t>
            </a:r>
          </a:p>
        </p:txBody>
      </p:sp>
      <p:sp>
        <p:nvSpPr>
          <p:cNvPr id="93" name="Shape 93"/>
          <p:cNvSpPr txBox="1"/>
          <p:nvPr>
            <p:ph idx="1" type="body"/>
          </p:nvPr>
        </p:nvSpPr>
        <p:spPr>
          <a:xfrm>
            <a:off x="5299375" y="1152475"/>
            <a:ext cx="3532800" cy="3416400"/>
          </a:xfrm>
          <a:prstGeom prst="rect">
            <a:avLst/>
          </a:prstGeom>
        </p:spPr>
        <p:txBody>
          <a:bodyPr anchorCtr="0" anchor="t" bIns="91425" lIns="91425" rIns="91425" tIns="91425">
            <a:noAutofit/>
          </a:bodyPr>
          <a:lstStyle/>
          <a:p>
            <a:pPr lvl="0" rtl="0">
              <a:spcBef>
                <a:spcPts val="0"/>
              </a:spcBef>
              <a:buNone/>
            </a:pPr>
            <a:r>
              <a:rPr lang="en"/>
              <a:t>In this photo of a cumulus cloud at midday, many different interpretations could be put forward. </a:t>
            </a:r>
          </a:p>
          <a:p>
            <a:pPr lvl="0" rtl="0">
              <a:spcBef>
                <a:spcPts val="0"/>
              </a:spcBef>
              <a:buNone/>
            </a:pPr>
            <a:r>
              <a:rPr lang="en"/>
              <a:t>I saw it as a fat dog lying down</a:t>
            </a:r>
          </a:p>
          <a:p>
            <a:pPr lvl="0" rtl="0">
              <a:spcBef>
                <a:spcPts val="0"/>
              </a:spcBef>
              <a:buNone/>
            </a:pPr>
            <a:r>
              <a:t/>
            </a:r>
            <a:endParaRPr/>
          </a:p>
        </p:txBody>
      </p:sp>
      <p:pic>
        <p:nvPicPr>
          <p:cNvPr id="94" name="Shape 94"/>
          <p:cNvPicPr preferRelativeResize="0"/>
          <p:nvPr/>
        </p:nvPicPr>
        <p:blipFill>
          <a:blip r:embed="rId3">
            <a:alphaModFix/>
          </a:blip>
          <a:stretch>
            <a:fillRect/>
          </a:stretch>
        </p:blipFill>
        <p:spPr>
          <a:xfrm>
            <a:off x="449487" y="1113912"/>
            <a:ext cx="4606625" cy="3454974"/>
          </a:xfrm>
          <a:prstGeom prst="rect">
            <a:avLst/>
          </a:prstGeom>
          <a:noFill/>
          <a:ln>
            <a:noFill/>
          </a:ln>
        </p:spPr>
      </p:pic>
      <p:pic>
        <p:nvPicPr>
          <p:cNvPr id="95" name="Shape 95"/>
          <p:cNvPicPr preferRelativeResize="0"/>
          <p:nvPr/>
        </p:nvPicPr>
        <p:blipFill>
          <a:blip r:embed="rId4">
            <a:alphaModFix/>
          </a:blip>
          <a:stretch>
            <a:fillRect/>
          </a:stretch>
        </p:blipFill>
        <p:spPr>
          <a:xfrm>
            <a:off x="450225" y="1113900"/>
            <a:ext cx="4606650" cy="3454974"/>
          </a:xfrm>
          <a:prstGeom prst="rect">
            <a:avLst/>
          </a:prstGeom>
          <a:noFill/>
          <a:ln>
            <a:noFill/>
          </a:ln>
        </p:spPr>
      </p:pic>
      <p:pic>
        <p:nvPicPr>
          <p:cNvPr id="96" name="Shape 96"/>
          <p:cNvPicPr preferRelativeResize="0"/>
          <p:nvPr/>
        </p:nvPicPr>
        <p:blipFill>
          <a:blip r:embed="rId5">
            <a:alphaModFix/>
          </a:blip>
          <a:stretch>
            <a:fillRect/>
          </a:stretch>
        </p:blipFill>
        <p:spPr>
          <a:xfrm>
            <a:off x="450223" y="1112680"/>
            <a:ext cx="4606649" cy="34574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lang="en">
                <a:latin typeface="Josefin Slab"/>
                <a:ea typeface="Josefin Slab"/>
                <a:cs typeface="Josefin Slab"/>
                <a:sym typeface="Josefin Slab"/>
              </a:rPr>
              <a:t>What makes shapes in clouds? </a:t>
            </a:r>
          </a:p>
          <a:p>
            <a:pPr lvl="0" rtl="0" algn="ctr">
              <a:spcBef>
                <a:spcPts val="0"/>
              </a:spcBef>
              <a:buNone/>
            </a:pPr>
            <a:r>
              <a:rPr lang="en">
                <a:latin typeface="Josefin Slab"/>
                <a:ea typeface="Josefin Slab"/>
                <a:cs typeface="Josefin Slab"/>
                <a:sym typeface="Josefin Slab"/>
              </a:rPr>
              <a:t> </a:t>
            </a:r>
          </a:p>
        </p:txBody>
      </p:sp>
      <p:pic>
        <p:nvPicPr>
          <p:cNvPr id="102" name="Shape 102"/>
          <p:cNvPicPr preferRelativeResize="0"/>
          <p:nvPr/>
        </p:nvPicPr>
        <p:blipFill>
          <a:blip r:embed="rId3">
            <a:alphaModFix/>
          </a:blip>
          <a:stretch>
            <a:fillRect/>
          </a:stretch>
        </p:blipFill>
        <p:spPr>
          <a:xfrm>
            <a:off x="449487" y="1113912"/>
            <a:ext cx="4606625" cy="3454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lang="en">
                <a:latin typeface="Josefin Slab"/>
                <a:ea typeface="Josefin Slab"/>
                <a:cs typeface="Josefin Slab"/>
                <a:sym typeface="Josefin Slab"/>
              </a:rPr>
              <a:t>What makes shapes in clouds? </a:t>
            </a:r>
          </a:p>
          <a:p>
            <a:pPr lvl="0" algn="ctr">
              <a:spcBef>
                <a:spcPts val="0"/>
              </a:spcBef>
              <a:buNone/>
            </a:pPr>
            <a:r>
              <a:rPr lang="en">
                <a:latin typeface="Josefin Slab"/>
                <a:ea typeface="Josefin Slab"/>
                <a:cs typeface="Josefin Slab"/>
                <a:sym typeface="Josefin Slab"/>
              </a:rPr>
              <a:t> </a:t>
            </a:r>
          </a:p>
        </p:txBody>
      </p:sp>
      <p:pic>
        <p:nvPicPr>
          <p:cNvPr id="108" name="Shape 108"/>
          <p:cNvPicPr preferRelativeResize="0"/>
          <p:nvPr/>
        </p:nvPicPr>
        <p:blipFill>
          <a:blip r:embed="rId3">
            <a:alphaModFix/>
          </a:blip>
          <a:stretch>
            <a:fillRect/>
          </a:stretch>
        </p:blipFill>
        <p:spPr>
          <a:xfrm>
            <a:off x="3707700" y="1152475"/>
            <a:ext cx="5124597" cy="34163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